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60" r:id="rId7"/>
    <p:sldId id="261" r:id="rId8"/>
    <p:sldId id="262" r:id="rId9"/>
    <p:sldId id="286" r:id="rId10"/>
    <p:sldId id="288" r:id="rId11"/>
    <p:sldId id="287" r:id="rId12"/>
    <p:sldId id="264" r:id="rId13"/>
    <p:sldId id="265" r:id="rId14"/>
    <p:sldId id="26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горов Ярослав Алексеевич" initials="ЕЯА" lastIdx="1" clrIdx="0">
    <p:extLst>
      <p:ext uri="{19B8F6BF-5375-455C-9EA6-DF929625EA0E}">
        <p15:presenceInfo xmlns:p15="http://schemas.microsoft.com/office/powerpoint/2012/main" userId="S-1-5-21-2213792943-3978625667-3641601853-72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5BEC72-7023-4DBA-9F0F-9DC55530AE32}">
  <a:tblStyle styleId="{5B5BEC72-7023-4DBA-9F0F-9DC55530A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96" y="-12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41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15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341057" y="-2408813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48302" y="1824937"/>
            <a:ext cx="7584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fontAlgn="base"/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Исследование рынка недвижимости в Москве</a:t>
            </a:r>
            <a:r>
              <a:rPr lang="en-US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с использованием </a:t>
            </a:r>
            <a:r>
              <a:rPr lang="en-US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RFM-</a:t>
            </a:r>
            <a:r>
              <a:rPr lang="ru-RU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анализа</a:t>
            </a:r>
            <a:r>
              <a:rPr lang="en-US" sz="28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</a:t>
            </a:r>
            <a:endParaRPr lang="ru-RU" sz="2800" b="1" i="0" dirty="0">
              <a:solidFill>
                <a:srgbClr val="050505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Python 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аналитике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8;p50">
            <a:extLst>
              <a:ext uri="{FF2B5EF4-FFF2-40B4-BE49-F238E27FC236}">
                <a16:creationId xmlns:a16="http://schemas.microsoft.com/office/drawing/2014/main" id="{A8F612D7-B874-40FA-9DC8-6B8ABD894D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2777" y="3743358"/>
            <a:ext cx="1812644" cy="62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br>
              <a:rPr lang="ru" sz="3000" dirty="0"/>
            </a:br>
            <a:endParaRPr sz="3000" dirty="0"/>
          </a:p>
          <a:p>
            <a:pPr>
              <a:buSzPts val="1100"/>
            </a:pPr>
            <a:r>
              <a:rPr lang="ru" sz="1600" dirty="0"/>
              <a:t>Тема: 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Исследование рынка недвижимости в Москве</a:t>
            </a:r>
            <a:r>
              <a:rPr lang="en-US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с использованием </a:t>
            </a:r>
            <a:r>
              <a:rPr lang="en-US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RFM-</a:t>
            </a:r>
            <a:r>
              <a:rPr lang="ru-RU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анализа</a:t>
            </a:r>
            <a:r>
              <a:rPr lang="en-US" sz="16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  <a:t> </a:t>
            </a:r>
            <a:br>
              <a:rPr lang="ru-RU" sz="3200" b="1" i="0" dirty="0">
                <a:solidFill>
                  <a:srgbClr val="050505"/>
                </a:solidFill>
                <a:effectLst/>
                <a:latin typeface="Roboto" panose="020B0604020202020204" pitchFamily="2" charset="0"/>
              </a:rPr>
            </a:br>
            <a:r>
              <a:rPr lang="ru" sz="30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698383" y="2336399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Ярослав Егоров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698383" y="2887986"/>
            <a:ext cx="5164847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Гис-специалист в компании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Navio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Создаю высокоточные карты (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HDmaps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)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рамках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Self-Driving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технологии.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FB264C-BF77-4CE6-A6A6-3CF9F4D9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7" y="2083011"/>
            <a:ext cx="2230576" cy="2354827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33941" y="30690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952899138"/>
              </p:ext>
            </p:extLst>
          </p:nvPr>
        </p:nvGraphicFramePr>
        <p:xfrm>
          <a:off x="328924" y="2142733"/>
          <a:ext cx="8434403" cy="3346808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60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Осуществлен парсинг актуальных данных с сайта недвижимости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cian.ru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 полученные данные и привести их в приемлемый для анализа формат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RFM-анализ на основе подготовленных данных, с разделением на категории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графиков и тепловой карты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Выявить инсайды и закономерности , а также сделать выводы по результатам анализа данных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595058" y="1123595"/>
            <a:ext cx="7561122" cy="6621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Выявить наиболее перспективные районы Москвы в сфере недвижимости с помощью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RFM-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анализа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018532239"/>
              </p:ext>
            </p:extLst>
          </p:nvPr>
        </p:nvGraphicFramePr>
        <p:xfrm>
          <a:off x="815143" y="1189112"/>
          <a:ext cx="7239000" cy="3638254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выполнялась в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Jupyter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9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парсинга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применялась библиотека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cianparser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помимо использовались классические библиотеки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pandas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numpy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8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 визуализации использовалась файл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geojson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районами Москвы, который был взят с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также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matplotlib.pyplot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seaborn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geopandas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folium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визуализации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Основной метод исследования –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RFM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-анализ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66766" y="100148"/>
            <a:ext cx="8520600" cy="709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получилось:</a:t>
            </a:r>
            <a:br>
              <a:rPr lang="ru" sz="3000" dirty="0"/>
            </a:br>
            <a:endParaRPr sz="3000" dirty="0"/>
          </a:p>
        </p:txBody>
      </p:sp>
      <p:pic>
        <p:nvPicPr>
          <p:cNvPr id="6" name="Google Shape;342;p50">
            <a:extLst>
              <a:ext uri="{FF2B5EF4-FFF2-40B4-BE49-F238E27FC236}">
                <a16:creationId xmlns:a16="http://schemas.microsoft.com/office/drawing/2014/main" id="{2D4DC81A-A668-40BE-8D01-8333566AC9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35" y="2143262"/>
            <a:ext cx="539409" cy="8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4;p50">
            <a:extLst>
              <a:ext uri="{FF2B5EF4-FFF2-40B4-BE49-F238E27FC236}">
                <a16:creationId xmlns:a16="http://schemas.microsoft.com/office/drawing/2014/main" id="{021D378A-B59E-4FD6-A259-B0ACAB2955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89" y="1038680"/>
            <a:ext cx="696258" cy="70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6;p50">
            <a:extLst>
              <a:ext uri="{FF2B5EF4-FFF2-40B4-BE49-F238E27FC236}">
                <a16:creationId xmlns:a16="http://schemas.microsoft.com/office/drawing/2014/main" id="{CBB676E5-0C1C-4C73-AD42-CD4CA93EA9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45" y="3955801"/>
            <a:ext cx="888704" cy="8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1;p55">
            <a:extLst>
              <a:ext uri="{FF2B5EF4-FFF2-40B4-BE49-F238E27FC236}">
                <a16:creationId xmlns:a16="http://schemas.microsoft.com/office/drawing/2014/main" id="{DBCAACE6-ABF7-4101-BD7C-ADD03AE0F68C}"/>
              </a:ext>
            </a:extLst>
          </p:cNvPr>
          <p:cNvSpPr/>
          <p:nvPr/>
        </p:nvSpPr>
        <p:spPr>
          <a:xfrm>
            <a:off x="1765350" y="1007689"/>
            <a:ext cx="7111950" cy="7092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Распарсить данные с сайта ЦИАН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81;p55">
            <a:extLst>
              <a:ext uri="{FF2B5EF4-FFF2-40B4-BE49-F238E27FC236}">
                <a16:creationId xmlns:a16="http://schemas.microsoft.com/office/drawing/2014/main" id="{E0F26353-C8BF-426B-B10B-4364FC0FFEB0}"/>
              </a:ext>
            </a:extLst>
          </p:cNvPr>
          <p:cNvSpPr/>
          <p:nvPr/>
        </p:nvSpPr>
        <p:spPr>
          <a:xfrm>
            <a:off x="1787427" y="2050189"/>
            <a:ext cx="7154283" cy="7092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 Medium"/>
                <a:ea typeface="Roboto Medium"/>
                <a:cs typeface="Roboto"/>
                <a:sym typeface="Roboto Medium"/>
              </a:rPr>
              <a:t>Обработать и подготовить данные для анализа и визуализации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81;p55">
            <a:extLst>
              <a:ext uri="{FF2B5EF4-FFF2-40B4-BE49-F238E27FC236}">
                <a16:creationId xmlns:a16="http://schemas.microsoft.com/office/drawing/2014/main" id="{538E5483-671D-4AFE-BE5B-60F28EB1ED60}"/>
              </a:ext>
            </a:extLst>
          </p:cNvPr>
          <p:cNvSpPr/>
          <p:nvPr/>
        </p:nvSpPr>
        <p:spPr>
          <a:xfrm>
            <a:off x="1787427" y="3955801"/>
            <a:ext cx="7199939" cy="7092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Построить графики и тепловую карту на основе проведенного анализа,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инсайты и сделать выводы  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D8944228-06EE-4B4F-B01F-7DF0555109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35" y="3238501"/>
            <a:ext cx="508410" cy="50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1;p55">
            <a:extLst>
              <a:ext uri="{FF2B5EF4-FFF2-40B4-BE49-F238E27FC236}">
                <a16:creationId xmlns:a16="http://schemas.microsoft.com/office/drawing/2014/main" id="{1F0C2FC7-6612-4014-A2BD-D501F5C504F1}"/>
              </a:ext>
            </a:extLst>
          </p:cNvPr>
          <p:cNvSpPr/>
          <p:nvPr/>
        </p:nvSpPr>
        <p:spPr>
          <a:xfrm>
            <a:off x="1765349" y="3031135"/>
            <a:ext cx="7111951" cy="7092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 Medium"/>
                <a:ea typeface="Roboto Medium"/>
                <a:cs typeface="Roboto"/>
                <a:sym typeface="Roboto Medium"/>
              </a:rPr>
              <a:t>Провести </a:t>
            </a:r>
            <a:r>
              <a:rPr lang="en-US" sz="1600" dirty="0">
                <a:solidFill>
                  <a:schemeClr val="lt1"/>
                </a:solidFill>
                <a:latin typeface="Roboto Medium"/>
                <a:ea typeface="Roboto Medium"/>
                <a:cs typeface="Roboto"/>
                <a:sym typeface="Roboto Medium"/>
              </a:rPr>
              <a:t>RFM-</a:t>
            </a:r>
            <a:r>
              <a:rPr lang="ru-RU" sz="1600" dirty="0">
                <a:solidFill>
                  <a:schemeClr val="lt1"/>
                </a:solidFill>
                <a:latin typeface="Roboto Medium"/>
                <a:ea typeface="Roboto Medium"/>
                <a:cs typeface="Roboto"/>
                <a:sym typeface="Roboto Medium"/>
              </a:rPr>
              <a:t>анализ рынка недвижимости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1134867" y="1843833"/>
            <a:ext cx="39063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>
            <p:extLst>
              <p:ext uri="{D42A27DB-BD31-4B8C-83A1-F6EECF244321}">
                <p14:modId xmlns:p14="http://schemas.microsoft.com/office/powerpoint/2010/main" val="1302188577"/>
              </p:ext>
            </p:extLst>
          </p:nvPr>
        </p:nvGraphicFramePr>
        <p:xfrm>
          <a:off x="4917613" y="224701"/>
          <a:ext cx="3795750" cy="6432031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Есть районы где нет данных о текущих объявлениях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П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о результатам </a:t>
                      </a:r>
                      <a:r>
                        <a:rPr lang="en-US" sz="1200" b="0" i="0" dirty="0">
                          <a:solidFill>
                            <a:srgbClr val="1A1A1A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RFM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-анализа выявлены топ-5 районов Москвы:  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Хорошовский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, Войковский, 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Южнопортовый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, Тверской и Аэропорт, где появляются самые свежие объявлени</a:t>
                      </a: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я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, их количество самое большое и цена за квадратный метр самая высокая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2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Gadugi" panose="020B0502040204020203" pitchFamily="34" charset="0"/>
                        <a:cs typeface="Calibri" panose="020F050202020403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Е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сть аномальные значения как по цене так и количеству объявлений в районе. 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Средня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 цена за квадратный метр в топ-5 RFM индексу от 500 до 750 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тыс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 руб. Тверской - порядка 2 млн руб.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rgbClr val="1A1A1A"/>
                        </a:solidFill>
                        <a:effectLst/>
                        <a:latin typeface="Calibri" panose="020F0502020204030204" pitchFamily="34" charset="0"/>
                        <a:ea typeface="Gadugi" panose="020B0502040204020203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Минимальный средний балл по цене за квадратный метр приходится на районы со </a:t>
                      </a:r>
                      <a:r>
                        <a:rPr lang="ru-RU" sz="1200" b="0" dirty="0" err="1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свежиими</a:t>
                      </a: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 объявлениями но с минимальным их количеством (возможно старый </a:t>
                      </a:r>
                      <a:r>
                        <a:rPr lang="ru-RU" sz="1200" b="0" dirty="0" err="1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фрнд</a:t>
                      </a: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, небольшой спрос на жилье в данных районах, практически </a:t>
                      </a:r>
                      <a:r>
                        <a:rPr lang="ru-RU" sz="1200" b="0" dirty="0" err="1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отсутсвие</a:t>
                      </a:r>
                      <a:r>
                        <a:rPr lang="ru-RU" sz="1200" b="0" dirty="0">
                          <a:solidFill>
                            <a:srgbClr val="1A1A1A"/>
                          </a:solidFill>
                          <a:latin typeface="Calibri" panose="020F0502020204030204" pitchFamily="34" charset="0"/>
                          <a:ea typeface="Gadugi" panose="020B0502040204020203" pitchFamily="34" charset="0"/>
                          <a:cs typeface="Calibri" panose="020F0502020204030204" pitchFamily="34" charset="0"/>
                        </a:rPr>
                        <a:t> конкуренции в пределах района) максимальный средний балл приходится на районы, где среднее количество объявлений и они средней свежести, золотая середина.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rgbClr val="1A1A1A"/>
                        </a:solidFill>
                        <a:effectLst/>
                        <a:latin typeface="Calibri" panose="020F0502020204030204" pitchFamily="34" charset="0"/>
                        <a:ea typeface="Gadugi" panose="020B0502040204020203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dk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endParaRPr b="0" dirty="0">
                        <a:latin typeface="Gadugi" panose="020B0502040204020203" pitchFamily="34" charset="0"/>
                        <a:ea typeface="Gadugi" panose="020B0502040204020203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endParaRPr b="0" dirty="0">
                        <a:latin typeface="Gadugi" panose="020B0502040204020203" pitchFamily="34" charset="0"/>
                        <a:ea typeface="Gadugi" panose="020B0502040204020203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292676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71;p65">
            <a:extLst>
              <a:ext uri="{FF2B5EF4-FFF2-40B4-BE49-F238E27FC236}">
                <a16:creationId xmlns:a16="http://schemas.microsoft.com/office/drawing/2014/main" id="{DA69C55D-F03E-4528-8B0E-2FB158325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04924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3;p49">
            <a:extLst>
              <a:ext uri="{FF2B5EF4-FFF2-40B4-BE49-F238E27FC236}">
                <a16:creationId xmlns:a16="http://schemas.microsoft.com/office/drawing/2014/main" id="{85C44A09-61DC-4342-B516-2B7036C91B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245" y="2571750"/>
            <a:ext cx="602188" cy="60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1078633" y="1815232"/>
            <a:ext cx="39063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>
            <p:extLst>
              <p:ext uri="{D42A27DB-BD31-4B8C-83A1-F6EECF244321}">
                <p14:modId xmlns:p14="http://schemas.microsoft.com/office/powerpoint/2010/main" val="1723487483"/>
              </p:ext>
            </p:extLst>
          </p:nvPr>
        </p:nvGraphicFramePr>
        <p:xfrm>
          <a:off x="4917613" y="643800"/>
          <a:ext cx="3795750" cy="5404844"/>
        </p:xfrm>
        <a:graphic>
          <a:graphicData uri="http://schemas.openxmlformats.org/drawingml/2006/table">
            <a:tbl>
              <a:tblPr>
                <a:noFill/>
                <a:tableStyleId>{5B5BEC72-7023-4DBA-9F0F-9DC55530AE32}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4846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Тепловая карта показывает: что наибольший </a:t>
                      </a:r>
                      <a:r>
                        <a:rPr lang="en-US" sz="1200" b="0" i="0" dirty="0">
                          <a:solidFill>
                            <a:srgbClr val="1A1A1A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RFM-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инднекс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 характерен для районов центральной части и запада, а также района Кунцева (</a:t>
                      </a:r>
                      <a:r>
                        <a:rPr lang="ru-RU" sz="1200" b="0" i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самый запад)</a:t>
                      </a:r>
                      <a:endParaRPr lang="ru-RU" sz="1200" b="0" i="0" dirty="0">
                        <a:solidFill>
                          <a:srgbClr val="1A1A1A"/>
                        </a:solidFill>
                        <a:effectLst/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200" b="0" i="0" dirty="0">
                        <a:solidFill>
                          <a:srgbClr val="1A1A1A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В целом «Премиум-районы» и «Перспективные» районы являются наиболее привлекательными с точки зрения инвестирования, ведения бизнеса , а районы с низким </a:t>
                      </a:r>
                      <a:r>
                        <a:rPr lang="en-US" sz="1200" b="0" i="0" dirty="0">
                          <a:solidFill>
                            <a:srgbClr val="1A1A1A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en-US" sz="1200" b="0" i="0" dirty="0">
                          <a:solidFill>
                            <a:srgbClr val="1A1A1A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 индексами говорят о том что условия проживания в них не самые благоприятные, поскольку спрос на такие районы небольшой.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ru-RU" sz="1200" b="0" i="0" dirty="0">
                        <a:solidFill>
                          <a:srgbClr val="1A1A1A"/>
                        </a:solidFill>
                        <a:effectLst/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В «Премиум-районах» большой выбор квартир для обеспеченных людей, которые хотят также изменить жилищные условия 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ru-RU" sz="1200" b="0" i="0" dirty="0">
                        <a:solidFill>
                          <a:srgbClr val="1A1A1A"/>
                        </a:solidFill>
                        <a:effectLst/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Полученная информация </a:t>
                      </a:r>
                      <a:r>
                        <a:rPr lang="ru-RU" sz="1200" b="0" i="0" dirty="0" err="1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информация</a:t>
                      </a:r>
                      <a:r>
                        <a:rPr lang="ru-RU" sz="1200" b="0" i="0" dirty="0">
                          <a:solidFill>
                            <a:srgbClr val="1A1A1A"/>
                          </a:solidFill>
                          <a:effectLst/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 помогает сориентироваться по цене и доступности жилья в каком-либо районе при покупке недвижимости не только в центральных районах Москвы, но и в «спальных» районах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endParaRPr dirty="0">
                        <a:latin typeface="Gadugi" panose="020B0502040204020203" pitchFamily="34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0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endParaRPr dirty="0">
                        <a:latin typeface="Gadugi" panose="020B0502040204020203" pitchFamily="34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899" y="949492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899" y="1919133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898" y="2888774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3;p65">
            <a:extLst>
              <a:ext uri="{FF2B5EF4-FFF2-40B4-BE49-F238E27FC236}">
                <a16:creationId xmlns:a16="http://schemas.microsoft.com/office/drawing/2014/main" id="{B32E4FC3-DF85-447B-8A1B-08BE955F0B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971" y="3743907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2;p49">
            <a:extLst>
              <a:ext uri="{FF2B5EF4-FFF2-40B4-BE49-F238E27FC236}">
                <a16:creationId xmlns:a16="http://schemas.microsoft.com/office/drawing/2014/main" id="{C3A7AF7A-C41B-4A3D-B70D-D5717804DE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141" y="2573629"/>
            <a:ext cx="552178" cy="552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89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16" name="Google Shape;216;p42"/>
          <p:cNvSpPr txBox="1"/>
          <p:nvPr/>
        </p:nvSpPr>
        <p:spPr>
          <a:xfrm>
            <a:off x="616671" y="1222767"/>
            <a:ext cx="8129395" cy="26776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Что далось легко, а с чем возникли трудности?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Сколько времени занял проект?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800" dirty="0">
                <a:solidFill>
                  <a:schemeClr val="dk1"/>
                </a:solidFill>
              </a:rPr>
              <a:t>1 = я не научился ничему новому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" sz="1800" dirty="0">
                <a:solidFill>
                  <a:schemeClr val="dk1"/>
                </a:solidFill>
              </a:rPr>
              <a:t>10 = очень полезно, я получил новый опыт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Остались ли у вас вопросы по проекту?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8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339;p50">
            <a:extLst>
              <a:ext uri="{FF2B5EF4-FFF2-40B4-BE49-F238E27FC236}">
                <a16:creationId xmlns:a16="http://schemas.microsoft.com/office/drawing/2014/main" id="{164E397A-3A40-4E55-9BA9-1185796EE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404" y="2515053"/>
            <a:ext cx="941925" cy="1201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12960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583</Words>
  <Application>Microsoft Office PowerPoint</Application>
  <PresentationFormat>Экран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Gadugi</vt:lpstr>
      <vt:lpstr>Roboto</vt:lpstr>
      <vt:lpstr>Roboto Medium</vt:lpstr>
      <vt:lpstr>Times New Roman</vt:lpstr>
      <vt:lpstr>Wingdings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 Тема: Исследование рынка недвижимости в Москве с использованием RFM-анализа      </vt:lpstr>
      <vt:lpstr>Презентация PowerPoint</vt:lpstr>
      <vt:lpstr>Какие технологии использовались </vt:lpstr>
      <vt:lpstr>Что получилось: </vt:lpstr>
      <vt:lpstr>Презентация PowerPoint</vt:lpstr>
      <vt:lpstr>Презентация PowerPoint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Егоров Ярослав Алексеевич</dc:creator>
  <cp:lastModifiedBy>Егоров Ярослав Алексеевич</cp:lastModifiedBy>
  <cp:revision>17</cp:revision>
  <dcterms:modified xsi:type="dcterms:W3CDTF">2025-04-02T19:58:51Z</dcterms:modified>
</cp:coreProperties>
</file>